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sldIdLst>
    <p:sldId id="277" r:id="rId4"/>
    <p:sldId id="278" r:id="rId5"/>
    <p:sldId id="258" r:id="rId6"/>
    <p:sldId id="289" r:id="rId7"/>
    <p:sldId id="292" r:id="rId8"/>
    <p:sldId id="295" r:id="rId9"/>
    <p:sldId id="293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1" r:id="rId21"/>
    <p:sldId id="294" r:id="rId22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4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79400" y="40734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6524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77940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1878120" y="1828800"/>
            <a:ext cx="5385240" cy="429696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1878120" y="1828800"/>
            <a:ext cx="5385240" cy="429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4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779400" y="62640"/>
            <a:ext cx="7583040" cy="5947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7940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6524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779400" y="40734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79400" y="40734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66524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77940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1878120" y="1828800"/>
            <a:ext cx="5385240" cy="42969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1878120" y="1828800"/>
            <a:ext cx="5385240" cy="429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1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849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="ctr" anchorCtr="0"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2658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984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66667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655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1" name="Picture 10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5455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3" name="Picture 12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3690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 descr="Overlay-FullBackground.jpg"/>
          <p:cNvPicPr>
            <a:picLocks noChangeAspect="1"/>
          </p:cNvPicPr>
          <p:nvPr/>
        </p:nvPicPr>
        <p:blipFill>
          <a:blip r:embed="rId3"/>
          <a:srcRect t="21046"/>
          <a:stretch>
            <a:fillRect/>
          </a:stretch>
        </p:blipFill>
        <p:spPr>
          <a:xfrm>
            <a:off x="0" y="1447800"/>
            <a:ext cx="9144000" cy="54146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871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0557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61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85AC8A2-C63C-49A4-89E9-2E4420D2ECA8}" type="datetimeFigureOut">
              <a:rPr lang="en-US" smtClean="0">
                <a:solidFill>
                  <a:prstClr val="white"/>
                </a:solidFill>
              </a:rPr>
              <a:pPr/>
              <a:t>11/4/23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1553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48338"/>
            <a:ext cx="762000" cy="57626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74C7E049-B585-4EE6-96C0-EEB30EAA14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8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Font typeface="Calisto MT" pitchFamily="18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048" y="6356350"/>
            <a:ext cx="162763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85AC8A2-C63C-49A4-89E9-2E4420D2ECA8}" type="datetimeFigureOut">
              <a:rPr lang="en-US" smtClean="0">
                <a:solidFill>
                  <a:prstClr val="white"/>
                </a:solidFill>
              </a:rPr>
              <a:pPr/>
              <a:t>11/4/23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280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38129"/>
            <a:ext cx="758952" cy="57607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74C7E049-B585-4EE6-96C0-EEB30EAA14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8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 typeface="Calisto MT" pitchFamily="18" charset="0"/>
              <a:buNone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03890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D85AC8A2-C63C-49A4-89E9-2E4420D2ECA8}" type="datetimeFigureOut">
              <a:rPr lang="en-US" smtClean="0">
                <a:solidFill>
                  <a:prstClr val="white"/>
                </a:solidFill>
              </a:rPr>
              <a:pPr/>
              <a:t>11/4/23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74C7E049-B585-4EE6-96C0-EEB30EAA14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9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471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2"/>
          <a:srcRect r="14719"/>
          <a:stretch>
            <a:fillRect/>
          </a:stretch>
        </p:blipFill>
        <p:spPr>
          <a:xfrm>
            <a:off x="0" y="4482"/>
            <a:ext cx="77981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85AC8A2-C63C-49A4-89E9-2E4420D2ECA8}" type="datetimeFigureOut">
              <a:rPr lang="en-US" smtClean="0">
                <a:solidFill>
                  <a:prstClr val="white"/>
                </a:solidFill>
              </a:rPr>
              <a:pPr/>
              <a:t>11/4/23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5400000" flipH="1">
            <a:off x="4421262" y="3365075"/>
            <a:ext cx="6855164" cy="1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8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779400" y="62640"/>
            <a:ext cx="7583040" cy="5947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77940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4296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65240" y="40734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65240" y="1828800"/>
            <a:ext cx="37004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79400" y="4073400"/>
            <a:ext cx="7583040" cy="2049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/>
          <p:cNvPicPr/>
          <p:nvPr/>
        </p:nvPicPr>
        <p:blipFill>
          <a:blip r:embed="rId16"/>
          <a:stretch/>
        </p:blipFill>
        <p:spPr>
          <a:xfrm>
            <a:off x="0" y="1307520"/>
            <a:ext cx="9143640" cy="124560"/>
          </a:xfrm>
          <a:prstGeom prst="rect">
            <a:avLst/>
          </a:prstGeom>
          <a:ln>
            <a:noFill/>
          </a:ln>
        </p:spPr>
      </p:pic>
      <p:pic>
        <p:nvPicPr>
          <p:cNvPr id="43" name="Picture 6"/>
          <p:cNvPicPr/>
          <p:nvPr/>
        </p:nvPicPr>
        <p:blipFill>
          <a:blip r:embed="rId17"/>
          <a:srcRect t="23337"/>
          <a:stretch/>
        </p:blipFill>
        <p:spPr>
          <a:xfrm>
            <a:off x="0" y="1425240"/>
            <a:ext cx="9143640" cy="543240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erpetua Titling MT"/>
              </a:rPr>
              <a:t>Click to edit Master title style</a:t>
            </a:r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7583040" cy="4296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/>
          </a:p>
          <a:p>
            <a:pPr marL="282600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LevelClick to edit Master text styles</a:t>
            </a:r>
            <a:endParaRPr/>
          </a:p>
          <a:p>
            <a:pPr marL="577800" lvl="1" indent="-2948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22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level</a:t>
            </a:r>
            <a:endParaRPr/>
          </a:p>
          <a:p>
            <a:pPr marL="860400" lvl="2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level</a:t>
            </a:r>
            <a:endParaRPr/>
          </a:p>
          <a:p>
            <a:pPr marL="1143000" lvl="3" indent="-2822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level</a:t>
            </a:r>
            <a:endParaRPr/>
          </a:p>
          <a:p>
            <a:pPr marL="1425600" lvl="4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level</a:t>
            </a:r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673236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sl-SI" sz="12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11.2.19</a:t>
            </a:r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24192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4267080" y="6356520"/>
            <a:ext cx="609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18F4100-B882-4CC0-A173-9EC1A3638D6C}" type="slidenum">
              <a:rPr lang="sl-SI" sz="12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9"/>
          <p:cNvPicPr/>
          <p:nvPr/>
        </p:nvPicPr>
        <p:blipFill>
          <a:blip r:embed="rId15"/>
          <a:stretch/>
        </p:blipFill>
        <p:spPr>
          <a:xfrm>
            <a:off x="0" y="1307520"/>
            <a:ext cx="9143640" cy="124560"/>
          </a:xfrm>
          <a:prstGeom prst="rect">
            <a:avLst/>
          </a:prstGeom>
          <a:ln>
            <a:noFill/>
          </a:ln>
        </p:spPr>
      </p:pic>
      <p:pic>
        <p:nvPicPr>
          <p:cNvPr id="84" name="Picture 10"/>
          <p:cNvPicPr/>
          <p:nvPr/>
        </p:nvPicPr>
        <p:blipFill>
          <a:blip r:embed="rId16"/>
          <a:srcRect t="23337"/>
          <a:stretch/>
        </p:blipFill>
        <p:spPr>
          <a:xfrm>
            <a:off x="0" y="1425240"/>
            <a:ext cx="9143640" cy="543240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erpetua Titling MT"/>
              </a:rPr>
              <a:t>Click to edit Master title style</a:t>
            </a:r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79400" y="1828800"/>
            <a:ext cx="3565800" cy="4296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/>
          </a:p>
          <a:p>
            <a:pPr marL="282600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LevelClick to edit Master text styles</a:t>
            </a:r>
            <a:endParaRPr/>
          </a:p>
          <a:p>
            <a:pPr marL="577800" lvl="1" indent="-2948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level</a:t>
            </a:r>
            <a:endParaRPr/>
          </a:p>
          <a:p>
            <a:pPr marL="860400" lvl="2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level</a:t>
            </a:r>
            <a:endParaRPr/>
          </a:p>
          <a:p>
            <a:pPr marL="1143000" lvl="3" indent="-2822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level</a:t>
            </a:r>
            <a:endParaRPr/>
          </a:p>
          <a:p>
            <a:pPr marL="1425600" lvl="4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level</a:t>
            </a:r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796640" y="1828800"/>
            <a:ext cx="3565800" cy="4296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Sixth Outline Level</a:t>
            </a:r>
            <a:endParaRPr/>
          </a:p>
          <a:p>
            <a:pPr marL="282600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20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Seventh Outline LevelClick to edit Master text styles</a:t>
            </a:r>
            <a:endParaRPr/>
          </a:p>
          <a:p>
            <a:pPr marL="577800" lvl="1" indent="-2948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Second level</a:t>
            </a:r>
            <a:endParaRPr/>
          </a:p>
          <a:p>
            <a:pPr marL="860400" lvl="2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Third level</a:t>
            </a:r>
            <a:endParaRPr/>
          </a:p>
          <a:p>
            <a:pPr marL="1143000" lvl="3" indent="-282240">
              <a:lnSpc>
                <a:spcPct val="100000"/>
              </a:lnSpc>
              <a:buClr>
                <a:srgbClr val="858585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Fourth level</a:t>
            </a:r>
            <a:endParaRPr/>
          </a:p>
          <a:p>
            <a:pPr marL="1425600" lvl="4" indent="-282240">
              <a:lnSpc>
                <a:spcPct val="100000"/>
              </a:lnSpc>
              <a:buClr>
                <a:srgbClr val="333333"/>
              </a:buClr>
              <a:buFont typeface="Calisto MT"/>
              <a:buChar char="•"/>
            </a:pPr>
            <a:r>
              <a:rPr lang="en-US" sz="18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Fifth level</a:t>
            </a:r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673236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sl-SI" sz="12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11.2.19</a:t>
            </a:r>
            <a:endParaRPr/>
          </a:p>
        </p:txBody>
      </p:sp>
      <p:sp>
        <p:nvSpPr>
          <p:cNvPr id="89" name="PlaceHolder 5"/>
          <p:cNvSpPr>
            <a:spLocks noGrp="1"/>
          </p:cNvSpPr>
          <p:nvPr>
            <p:ph type="ftr"/>
          </p:nvPr>
        </p:nvSpPr>
        <p:spPr>
          <a:xfrm>
            <a:off x="24192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90" name="PlaceHolder 6"/>
          <p:cNvSpPr>
            <a:spLocks noGrp="1"/>
          </p:cNvSpPr>
          <p:nvPr>
            <p:ph type="sldNum"/>
          </p:nvPr>
        </p:nvSpPr>
        <p:spPr>
          <a:xfrm>
            <a:off x="4267080" y="6356520"/>
            <a:ext cx="6091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CAE4A03-9B43-4947-B159-A0BB29D12BD9}" type="slidenum">
              <a:rPr lang="sl-SI" sz="120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8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4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D85AC8A2-C63C-49A4-89E9-2E4420D2ECA8}" type="datetimeFigureOut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11/4/23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47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74C7E049-B585-4EE6-96C0-EEB30EAA14FD}" type="slidenum">
              <a:rPr lang="en-US" smtClean="0">
                <a:solidFill>
                  <a:srgbClr val="333333"/>
                </a:solidFill>
                <a:effectLst>
                  <a:outerShdw blurRad="63500" dir="2700000" algn="tl" rotWithShape="0">
                    <a:prstClr val="white">
                      <a:alpha val="40000"/>
                    </a:prstClr>
                  </a:outerShdw>
                </a:effectLst>
              </a:rPr>
              <a:pPr/>
              <a:t>‹#›</a:t>
            </a:fld>
            <a:endParaRPr lang="en-US">
              <a:solidFill>
                <a:srgbClr val="333333"/>
              </a:solidFill>
              <a:effectLst>
                <a:outerShdw blurRad="63500" dir="2700000" algn="tl" rotWithShape="0">
                  <a:prstClr val="white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908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Calisto MT" pitchFamily="18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5pPr>
      <a:lvl6pPr marL="1711325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6pPr>
      <a:lvl7pPr marL="20002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7pPr>
      <a:lvl8pPr marL="2290763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8pPr>
      <a:lvl9pPr marL="25717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youtube.com/watch?v=40hhc0cjYy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="ctr">
            <a:normAutofit/>
          </a:bodyPr>
          <a:lstStyle/>
          <a:p>
            <a:r>
              <a:rPr lang="en-US"/>
              <a:t>Simone de Beauvoir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Revolution and Reaction, 2023/24</a:t>
            </a:r>
          </a:p>
          <a:p>
            <a:r>
              <a:rPr lang="en-US" sz="2000" dirty="0"/>
              <a:t>Dr Ma</a:t>
            </a:r>
            <a:r>
              <a:rPr lang="sl-SI" sz="2000" dirty="0"/>
              <a:t>š</a:t>
            </a:r>
            <a:r>
              <a:rPr lang="en-US" sz="2000" dirty="0"/>
              <a:t>a </a:t>
            </a:r>
            <a:r>
              <a:rPr lang="en-US" sz="2000" dirty="0" err="1"/>
              <a:t>Mrovlje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28" name="Picture 4" descr="Stream Afterwords: Simone de Beauvoir 1/3 by Falling Tree Productions |  Listen online for free on SoundCloud">
            <a:extLst>
              <a:ext uri="{FF2B5EF4-FFF2-40B4-BE49-F238E27FC236}">
                <a16:creationId xmlns:a16="http://schemas.microsoft.com/office/drawing/2014/main" id="{0B618267-6ACF-FF95-45EA-837A2E637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18"/>
          <a:stretch/>
        </p:blipFill>
        <p:spPr bwMode="auto">
          <a:xfrm>
            <a:off x="3677371" y="2564085"/>
            <a:ext cx="1789259" cy="1729830"/>
          </a:xfrm>
          <a:prstGeom prst="ellipse">
            <a:avLst/>
          </a:prstGeom>
          <a:solidFill>
            <a:srgbClr val="FFFFFF"/>
          </a:solidFill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0316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Existentialist feminism</a:t>
            </a:r>
            <a:endParaRPr dirty="0"/>
          </a:p>
        </p:txBody>
      </p:sp>
      <p:sp>
        <p:nvSpPr>
          <p:cNvPr id="138" name="TextShape 2"/>
          <p:cNvSpPr txBox="1"/>
          <p:nvPr/>
        </p:nvSpPr>
        <p:spPr>
          <a:xfrm>
            <a:off x="779400" y="1828800"/>
            <a:ext cx="2996953" cy="4296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r>
              <a:rPr lang="en-US" sz="2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“One is not born but rather becomes a woman.”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Wingdings" charset="2"/>
              <a:buChar char="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T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here is no eternal “feminine essence,” the category of woman is socially and politically constructed</a:t>
            </a:r>
            <a:endParaRPr dirty="0"/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dirty="0"/>
          </a:p>
        </p:txBody>
      </p:sp>
      <p:pic>
        <p:nvPicPr>
          <p:cNvPr id="6148" name="Picture 4" descr="The Social Construction Of &quot;Woman&quot; And The Rejection Of &quot;Feminine&quot;">
            <a:extLst>
              <a:ext uri="{FF2B5EF4-FFF2-40B4-BE49-F238E27FC236}">
                <a16:creationId xmlns:a16="http://schemas.microsoft.com/office/drawing/2014/main" id="{0960DFC4-6736-3B45-60B9-3913A52F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05" y="2342207"/>
            <a:ext cx="4929596" cy="301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1) Self-Other dynamics</a:t>
            </a:r>
            <a:endParaRPr dirty="0"/>
          </a:p>
        </p:txBody>
      </p:sp>
      <p:sp>
        <p:nvSpPr>
          <p:cNvPr id="140" name="TextShape 2"/>
          <p:cNvSpPr txBox="1"/>
          <p:nvPr/>
        </p:nvSpPr>
        <p:spPr>
          <a:xfrm>
            <a:off x="427590" y="1828799"/>
            <a:ext cx="4143330" cy="486888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Woman as the absolute Other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lang="en-US" sz="2400" b="1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spcAft>
                <a:spcPts val="600"/>
              </a:spcAft>
              <a:buClr>
                <a:srgbClr val="333333"/>
              </a:buClr>
              <a:buFont typeface="Wingdings" charset="2"/>
              <a:buChar char="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Woman is denied recognition as free subject</a:t>
            </a:r>
          </a:p>
          <a:p>
            <a:pPr marL="360">
              <a:spcAft>
                <a:spcPts val="600"/>
              </a:spcAft>
              <a:buClr>
                <a:srgbClr val="333333"/>
              </a:buClr>
            </a:pPr>
            <a:endParaRPr lang="en-US" sz="2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spcAft>
                <a:spcPts val="600"/>
              </a:spcAft>
              <a:buClr>
                <a:srgbClr val="333333"/>
              </a:buClr>
              <a:buFont typeface="Wingdings" charset="2"/>
              <a:buChar char="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She is reduced to her immanence or facticity (for instance, a given body or her domestic role)</a:t>
            </a:r>
          </a:p>
        </p:txBody>
      </p:sp>
      <p:pic>
        <p:nvPicPr>
          <p:cNvPr id="2050" name="Picture 2" descr="What's so bad about being a housewife? - Today's Parent">
            <a:extLst>
              <a:ext uri="{FF2B5EF4-FFF2-40B4-BE49-F238E27FC236}">
                <a16:creationId xmlns:a16="http://schemas.microsoft.com/office/drawing/2014/main" id="{C5745513-F4C8-A1AF-295A-D8337C35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391" y="2547896"/>
            <a:ext cx="4356609" cy="28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88100" y="1828800"/>
            <a:ext cx="3870542" cy="46346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60">
              <a:spcAft>
                <a:spcPts val="600"/>
              </a:spcAft>
              <a:buClr>
                <a:srgbClr val="333333"/>
              </a:buClr>
            </a:pPr>
            <a:endParaRPr lang="en-US" sz="2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11150" indent="-261938"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Notion of situation</a:t>
            </a:r>
          </a:p>
          <a:p>
            <a:pPr marL="49212">
              <a:spcAft>
                <a:spcPts val="600"/>
              </a:spcAft>
              <a:buClr>
                <a:srgbClr val="333333"/>
              </a:buClr>
            </a:pPr>
            <a:endParaRPr lang="en-US" sz="2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11150" indent="-261938"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Beauvoir’s focus on a plurality of women’s </a:t>
            </a: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lived experience</a:t>
            </a:r>
          </a:p>
          <a:p>
            <a:pPr marL="49212">
              <a:spcAft>
                <a:spcPts val="600"/>
              </a:spcAft>
              <a:buClr>
                <a:srgbClr val="333333"/>
              </a:buClr>
            </a:pPr>
            <a:endParaRPr lang="en-US" sz="2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11150" indent="-261938"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Oppressive views about women are deeply structural</a:t>
            </a: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endParaRPr lang="en-US" sz="240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15331" y="281216"/>
            <a:ext cx="7911178" cy="140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sl-SI" sz="44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2) Oppressive situation of women</a:t>
            </a:r>
            <a:endParaRPr dirty="0"/>
          </a:p>
        </p:txBody>
      </p:sp>
      <p:pic>
        <p:nvPicPr>
          <p:cNvPr id="3076" name="Picture 4" descr="Page 20 | Women S Equality Images - Free Download on Freepik">
            <a:extLst>
              <a:ext uri="{FF2B5EF4-FFF2-40B4-BE49-F238E27FC236}">
                <a16:creationId xmlns:a16="http://schemas.microsoft.com/office/drawing/2014/main" id="{5C8C13FF-B529-1CF7-4008-B6DB55B1F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46" y="2330275"/>
            <a:ext cx="4897796" cy="274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63463" y="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3) Body as situation</a:t>
            </a:r>
            <a:endParaRPr dirty="0"/>
          </a:p>
        </p:txBody>
      </p:sp>
      <p:sp>
        <p:nvSpPr>
          <p:cNvPr id="144" name="TextShape 2"/>
          <p:cNvSpPr txBox="1"/>
          <p:nvPr/>
        </p:nvSpPr>
        <p:spPr>
          <a:xfrm>
            <a:off x="463463" y="2793304"/>
            <a:ext cx="4108537" cy="354539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260" indent="-34290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omen experience their bodies mostly as constraint</a:t>
            </a:r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he process of ‘becoming flesh’ </a:t>
            </a:r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Feminine Beauty: A Social Construct? https://www.youtube.com/watch?v=xT6wjgssVK4.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B1E378-F26C-2EAD-97D0-F989939E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86" y="2981195"/>
            <a:ext cx="4129514" cy="232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C893B-1428-5AB0-022F-948D4CFAD9B8}"/>
              </a:ext>
            </a:extLst>
          </p:cNvPr>
          <p:cNvSpPr txBox="1"/>
          <p:nvPr/>
        </p:nvSpPr>
        <p:spPr>
          <a:xfrm>
            <a:off x="463463" y="1828800"/>
            <a:ext cx="8580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r>
              <a:rPr lang="en-US" sz="2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“Woman, like man, is her body; but her body is something other than herself.”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45811" y="26452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4) Women’s complicity</a:t>
            </a:r>
            <a:endParaRPr dirty="0"/>
          </a:p>
        </p:txBody>
      </p:sp>
      <p:sp>
        <p:nvSpPr>
          <p:cNvPr id="146" name="TextShape 2"/>
          <p:cNvSpPr txBox="1"/>
          <p:nvPr/>
        </p:nvSpPr>
        <p:spPr>
          <a:xfrm>
            <a:off x="445811" y="1987208"/>
            <a:ext cx="4220111" cy="4296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Their situation conditions women to accept the roles determined for them by patriarchal ideology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GB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Women complicit in their own oppression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lang="en-GB" sz="240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GB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Reduce their being to that of an object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8194" name="Picture 2" descr="‘Mirror…Mirror…On the Wall’">
            <a:extLst>
              <a:ext uri="{FF2B5EF4-FFF2-40B4-BE49-F238E27FC236}">
                <a16:creationId xmlns:a16="http://schemas.microsoft.com/office/drawing/2014/main" id="{40100049-15F1-74BB-A178-92D07BAE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84" y="1979256"/>
            <a:ext cx="4243516" cy="40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9422D4-0367-8E65-4A83-0AEC51710A01}"/>
              </a:ext>
            </a:extLst>
          </p:cNvPr>
          <p:cNvSpPr/>
          <p:nvPr/>
        </p:nvSpPr>
        <p:spPr>
          <a:xfrm>
            <a:off x="7255823" y="4263242"/>
            <a:ext cx="773028" cy="3800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52680" y="7236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Political implications</a:t>
            </a:r>
            <a:endParaRPr dirty="0"/>
          </a:p>
        </p:txBody>
      </p:sp>
      <p:sp>
        <p:nvSpPr>
          <p:cNvPr id="153" name="TextShape 2"/>
          <p:cNvSpPr txBox="1"/>
          <p:nvPr/>
        </p:nvSpPr>
        <p:spPr>
          <a:xfrm>
            <a:off x="779400" y="1828800"/>
            <a:ext cx="4707000" cy="4296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Oppression is structural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lang="en-US" sz="240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Individual efforts are not enough– s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truggle for change requires collective political action</a:t>
            </a:r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lang="en-US" sz="240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desired goal of equality should not reduce women to men</a:t>
            </a:r>
            <a:endParaRPr lang="en-US" sz="2400" dirty="0"/>
          </a:p>
          <a:p>
            <a:pPr marL="36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</a:pP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endParaRPr sz="2400" dirty="0"/>
          </a:p>
        </p:txBody>
      </p:sp>
      <p:pic>
        <p:nvPicPr>
          <p:cNvPr id="7170" name="Picture 2" descr="Half of millennials call themselves 'feminist' and that includes men | UK |  News | Express.co.uk">
            <a:extLst>
              <a:ext uri="{FF2B5EF4-FFF2-40B4-BE49-F238E27FC236}">
                <a16:creationId xmlns:a16="http://schemas.microsoft.com/office/drawing/2014/main" id="{C6F42263-A80C-62F0-569F-78091E056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55124" b="46104"/>
          <a:stretch/>
        </p:blipFill>
        <p:spPr bwMode="auto">
          <a:xfrm>
            <a:off x="6263675" y="1987888"/>
            <a:ext cx="2880326" cy="23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eminism march hi-res stock photography and images - Alamy">
            <a:extLst>
              <a:ext uri="{FF2B5EF4-FFF2-40B4-BE49-F238E27FC236}">
                <a16:creationId xmlns:a16="http://schemas.microsoft.com/office/drawing/2014/main" id="{FB1D56BB-78C5-CC7F-8525-385508E58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19849" r="29632" b="27851"/>
          <a:stretch/>
        </p:blipFill>
        <p:spPr bwMode="auto">
          <a:xfrm>
            <a:off x="7010308" y="4298868"/>
            <a:ext cx="2133692" cy="18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83157" y="2008150"/>
            <a:ext cx="4997885" cy="488075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 vision of feminism that discounts the determining importance of sexual difference and focuses on challenging women’s oppressive situation</a:t>
            </a:r>
          </a:p>
          <a:p>
            <a:pPr marL="282600" indent="-282240"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Supports 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women’s struggle against patriarchy as a separate fight that cannot be reduced to class struggle</a:t>
            </a:r>
          </a:p>
        </p:txBody>
      </p:sp>
      <p:sp>
        <p:nvSpPr>
          <p:cNvPr id="155" name="CustomShape 2"/>
          <p:cNvSpPr/>
          <p:nvPr/>
        </p:nvSpPr>
        <p:spPr>
          <a:xfrm>
            <a:off x="644105" y="385939"/>
            <a:ext cx="70629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sl-SI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Political implications (cont.)</a:t>
            </a:r>
            <a:endParaRPr dirty="0"/>
          </a:p>
        </p:txBody>
      </p:sp>
      <p:pic>
        <p:nvPicPr>
          <p:cNvPr id="1026" name="Picture 2" descr="Feminism in Russia - Wikipedia">
            <a:extLst>
              <a:ext uri="{FF2B5EF4-FFF2-40B4-BE49-F238E27FC236}">
                <a16:creationId xmlns:a16="http://schemas.microsoft.com/office/drawing/2014/main" id="{58664DBC-B051-3E9D-756B-3623B63BD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901" y="2008150"/>
            <a:ext cx="2794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Feminist politics</a:t>
            </a:r>
            <a:endParaRPr dirty="0"/>
          </a:p>
        </p:txBody>
      </p:sp>
      <p:sp>
        <p:nvSpPr>
          <p:cNvPr id="157" name="TextShape 2"/>
          <p:cNvSpPr txBox="1"/>
          <p:nvPr/>
        </p:nvSpPr>
        <p:spPr>
          <a:xfrm>
            <a:off x="415636" y="1828799"/>
            <a:ext cx="4690754" cy="440574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rites in support of </a:t>
            </a:r>
            <a:r>
              <a:rPr lang="en-US" sz="220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Djamila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220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Boupacha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 rape as a crime of war</a:t>
            </a:r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ampaigns for free contraception and the right to abortion</a:t>
            </a:r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ights against everyday sexism, for battered women and to challenge continued relations of inequality at the workplace </a:t>
            </a:r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2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</a:t>
            </a:r>
            <a:r>
              <a:rPr lang="en-US" sz="22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nsists on the need to change the way political power is exercised</a:t>
            </a:r>
            <a:endParaRPr lang="en-US" sz="2200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Content Placeholder 4" descr="This picture shows the first pages of the report on the case of Djamila Boupacha, authored by Beauvoir and Halimi&#13;&#10;">
            <a:extLst>
              <a:ext uri="{FF2B5EF4-FFF2-40B4-BE49-F238E27FC236}">
                <a16:creationId xmlns:a16="http://schemas.microsoft.com/office/drawing/2014/main" id="{7586DB97-140A-4DAA-DBFC-2B2EC3A8E2AD}"/>
              </a:ext>
            </a:extLst>
          </p:cNvPr>
          <p:cNvPicPr/>
          <p:nvPr/>
        </p:nvPicPr>
        <p:blipFill>
          <a:blip r:embed="rId2"/>
          <a:srcRect l="5061" t="4627" r="3992" b="4982"/>
          <a:stretch/>
        </p:blipFill>
        <p:spPr>
          <a:xfrm>
            <a:off x="5403274" y="1516039"/>
            <a:ext cx="3536886" cy="2343441"/>
          </a:xfrm>
          <a:prstGeom prst="rect">
            <a:avLst/>
          </a:prstGeom>
          <a:ln>
            <a:noFill/>
          </a:ln>
          <a:effectLst>
            <a:outerShdw blurRad="177800" dist="139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0" descr="Beauvoir participates at a women‘s liberation meeting (Mouvement de Libération des Femmes) in 1970&#13;&#10;">
            <a:extLst>
              <a:ext uri="{FF2B5EF4-FFF2-40B4-BE49-F238E27FC236}">
                <a16:creationId xmlns:a16="http://schemas.microsoft.com/office/drawing/2014/main" id="{07992C11-EE03-3F49-7B1E-BF0E7E080F1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498273" y="4073236"/>
            <a:ext cx="3441886" cy="2449327"/>
          </a:xfrm>
          <a:prstGeom prst="rect">
            <a:avLst/>
          </a:prstGeom>
          <a:ln>
            <a:noFill/>
          </a:ln>
          <a:effectLst>
            <a:outerShdw blurRad="241300" dist="1143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03619" y="97993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Legacy and influence</a:t>
            </a:r>
            <a:endParaRPr dirty="0"/>
          </a:p>
        </p:txBody>
      </p:sp>
      <p:sp>
        <p:nvSpPr>
          <p:cNvPr id="164" name="TextShape 2"/>
          <p:cNvSpPr txBox="1"/>
          <p:nvPr/>
        </p:nvSpPr>
        <p:spPr>
          <a:xfrm>
            <a:off x="190006" y="1698171"/>
            <a:ext cx="5562885" cy="47501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One is not born a woman, at the root of second-wave feminism</a:t>
            </a: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Judith Butler: performativity of gender</a:t>
            </a:r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Parallels to Fanon’s analysis of black embodiment</a:t>
            </a:r>
            <a:r>
              <a:rPr lang="en-US" sz="2400" i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; 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links to intersectionality</a:t>
            </a:r>
          </a:p>
          <a:p>
            <a:pPr marL="282600" indent="-282240">
              <a:lnSpc>
                <a:spcPct val="100000"/>
              </a:lnSpc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Critique: primacy of the heterosexual bond</a:t>
            </a:r>
          </a:p>
          <a:p>
            <a:pPr marL="282600" indent="-282240">
              <a:spcAft>
                <a:spcPts val="18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lternative conception of humanism attentive to our different ways of being situated in the world</a:t>
            </a: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Wingdings" charset="2"/>
              <a:buChar char="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3928C1-610B-CB2A-BFD4-0400A45E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444" y="1524000"/>
            <a:ext cx="2042556" cy="324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ack Skin, White Masks : Frantz Fanon (author), : 9780802143006 :  Blackwell's">
            <a:extLst>
              <a:ext uri="{FF2B5EF4-FFF2-40B4-BE49-F238E27FC236}">
                <a16:creationId xmlns:a16="http://schemas.microsoft.com/office/drawing/2014/main" id="{FD072232-8FFE-2F8A-E6C5-2229C3B2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85" y="3615847"/>
            <a:ext cx="2165188" cy="32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E8AB-9235-07DC-4D33-3B6A66AF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4B17-73E1-CDB9-DEBC-57D21AB5FD8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79400" y="1828800"/>
            <a:ext cx="6179540" cy="4296960"/>
          </a:xfrm>
        </p:spPr>
        <p:txBody>
          <a:bodyPr anchor="t"/>
          <a:lstStyle/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Beauvoir’s focus on lived experience to uncover women’s oppressive situation</a:t>
            </a:r>
          </a:p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of woman is socially and politically constructed</a:t>
            </a:r>
          </a:p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Woman as the absolute Other</a:t>
            </a:r>
          </a:p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Women’s embodiment as situation</a:t>
            </a:r>
          </a:p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Oppression is structural</a:t>
            </a:r>
          </a:p>
          <a:p>
            <a:pPr marL="571500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Struggle for change requires collective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0FE0-DAA3-2AF7-F418-BF54CC99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 was Beauvoir?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8201E-A058-F5B9-1021-EE19D6C4C53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41895" y="2090057"/>
            <a:ext cx="3702823" cy="4296960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 of modern feminism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important representative of the twentieth-century French existentialism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public or `engaged` intellectual</a:t>
            </a:r>
            <a:endParaRPr lang="en-US" sz="2400" dirty="0"/>
          </a:p>
        </p:txBody>
      </p:sp>
      <p:pic>
        <p:nvPicPr>
          <p:cNvPr id="2054" name="Picture 6" descr="Simone de Beauvoir and the feminist revolution">
            <a:extLst>
              <a:ext uri="{FF2B5EF4-FFF2-40B4-BE49-F238E27FC236}">
                <a16:creationId xmlns:a16="http://schemas.microsoft.com/office/drawing/2014/main" id="{3B76E142-98EE-7F64-4685-92E8177C2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5608"/>
            <a:ext cx="4572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8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Lecture plan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779400" y="1828800"/>
            <a:ext cx="7583040" cy="4296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Life and times</a:t>
            </a:r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Second Sex: main ideas</a:t>
            </a:r>
            <a:endParaRPr dirty="0"/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Oppressive situation of women</a:t>
            </a:r>
            <a:endParaRPr dirty="0"/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Political implications</a:t>
            </a:r>
            <a:endParaRPr dirty="0"/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Feminist praxis</a:t>
            </a:r>
            <a:endParaRPr dirty="0"/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Beauvoir’s legacy and influence</a:t>
            </a:r>
            <a:endParaRPr dirty="0"/>
          </a:p>
          <a:p>
            <a:pPr marL="457200" indent="-4568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Perpetua Titling MT"/>
              <a:buAutoNum type="arabicPeriod"/>
            </a:pP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Literature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 and times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28800"/>
            <a:ext cx="3992953" cy="429736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Born in Paris in 1908, studies philosophy</a:t>
            </a: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a life-long partnership with Sartre; they launch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Temps </a:t>
            </a:r>
            <a:r>
              <a:rPr lang="en-GB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Modernes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1945</a:t>
            </a: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publication of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Ethics of Ambiguity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(1947) and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Sex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(1949)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16" descr="The Second Sex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84" y="1828800"/>
            <a:ext cx="1801405" cy="2648123"/>
          </a:xfrm>
          <a:prstGeom prst="rect">
            <a:avLst/>
          </a:prstGeom>
          <a:noFill/>
          <a:effectLst>
            <a:outerShdw blurRad="1651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Image result for simone de beauvoir book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55" y="3477750"/>
            <a:ext cx="1785256" cy="2496708"/>
          </a:xfrm>
          <a:prstGeom prst="rect">
            <a:avLst/>
          </a:prstGeom>
          <a:noFill/>
          <a:effectLst>
            <a:outerShdw blurRad="152400" dist="139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0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00" y="1828800"/>
            <a:ext cx="3792600" cy="4296960"/>
          </a:xfrm>
        </p:spPr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height of her political engagement with the Algerian war</a:t>
            </a: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Beauvoir supports the Algerian cause of independence and writes in support of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Djamila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Boupacha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mediastore2.magnumphotos.com/CoreXDoc/MAG/Media/TR7/2/4/9/0/PAR989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61" y="1796074"/>
            <a:ext cx="4002485" cy="2663192"/>
          </a:xfrm>
          <a:prstGeom prst="rect">
            <a:avLst/>
          </a:prstGeom>
          <a:noFill/>
          <a:effectLst>
            <a:outerShdw blurRad="2032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32709" y="348343"/>
            <a:ext cx="6618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 and times (cont.)</a:t>
            </a:r>
          </a:p>
        </p:txBody>
      </p:sp>
    </p:spTree>
    <p:extLst>
      <p:ext uri="{BB962C8B-B14F-4D97-AF65-F5344CB8AC3E}">
        <p14:creationId xmlns:p14="http://schemas.microsoft.com/office/powerpoint/2010/main" val="232218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F71B-34BC-A110-BFC3-6C7855D01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00" y="387360"/>
            <a:ext cx="7583040" cy="1282680"/>
          </a:xfrm>
        </p:spPr>
        <p:txBody>
          <a:bodyPr/>
          <a:lstStyle/>
          <a:p>
            <a:r>
              <a:rPr lang="en-GB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 and times (cont.)</a:t>
            </a:r>
            <a:br>
              <a:rPr lang="en-GB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8921-110D-AB5B-C36E-C7021C14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00" y="1828800"/>
            <a:ext cx="7583040" cy="1954060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supports a number of feminist initiatives; also conducts a study of the society`s oppressive attitude towards the elderly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Dies in 1986.</a:t>
            </a:r>
          </a:p>
          <a:p>
            <a:endParaRPr lang="en-US" dirty="0"/>
          </a:p>
        </p:txBody>
      </p:sp>
      <p:pic>
        <p:nvPicPr>
          <p:cNvPr id="4" name="Picture 10" descr="Image result for simone de beauvoir">
            <a:extLst>
              <a:ext uri="{FF2B5EF4-FFF2-40B4-BE49-F238E27FC236}">
                <a16:creationId xmlns:a16="http://schemas.microsoft.com/office/drawing/2014/main" id="{D92EB07F-C569-B588-0697-BA119BE8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5" y="3941620"/>
            <a:ext cx="3963230" cy="2615732"/>
          </a:xfrm>
          <a:prstGeom prst="rect">
            <a:avLst/>
          </a:prstGeom>
          <a:noFill/>
          <a:effectLst>
            <a:outerShdw blurRad="190500" dist="177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ld Age (Penguin Modern Classics): Amazon.co.uk: O'Brian, Patrick, de  Beauvoir, Simone: 9780140040586: Books">
            <a:extLst>
              <a:ext uri="{FF2B5EF4-FFF2-40B4-BE49-F238E27FC236}">
                <a16:creationId xmlns:a16="http://schemas.microsoft.com/office/drawing/2014/main" id="{36DBCF66-CCE3-3436-D312-875455744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707" y="3359679"/>
            <a:ext cx="1915439" cy="32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4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7C1C189-2F50-FD91-9897-C8168192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00" y="62640"/>
            <a:ext cx="7583040" cy="128268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influences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F6A076-9D7E-3E5D-E9A1-2E612110C3A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03762" y="1828799"/>
            <a:ext cx="4286991" cy="4346369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Existentialism: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existence precedes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essence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Marxism: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 of situation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Hegel’s account of intersubjective recognition: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self-other relations</a:t>
            </a:r>
          </a:p>
        </p:txBody>
      </p:sp>
      <p:pic>
        <p:nvPicPr>
          <p:cNvPr id="3076" name="Picture 4" descr="Karl Marx | Books, Theory, Beliefs, Children, Communism, Sociology,  Religion, &amp; Facts | Britannica">
            <a:extLst>
              <a:ext uri="{FF2B5EF4-FFF2-40B4-BE49-F238E27FC236}">
                <a16:creationId xmlns:a16="http://schemas.microsoft.com/office/drawing/2014/main" id="{D8F8960E-C5D7-0646-F5EA-4BEFF539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172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edit: De Agostini/Getty Images/DEA PICTURE LIBRARY">
            <a:extLst>
              <a:ext uri="{FF2B5EF4-FFF2-40B4-BE49-F238E27FC236}">
                <a16:creationId xmlns:a16="http://schemas.microsoft.com/office/drawing/2014/main" id="{E416FF64-FECE-EB4A-720A-65134C88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16" y="4045617"/>
            <a:ext cx="2173184" cy="27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76589D0-974A-CC13-6CB7-03725975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77"/>
          <a:stretch/>
        </p:blipFill>
        <p:spPr bwMode="auto">
          <a:xfrm>
            <a:off x="5094514" y="3428999"/>
            <a:ext cx="1876302" cy="29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2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52960" y="1579418"/>
            <a:ext cx="4838438" cy="521594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Calisto MT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</a:t>
            </a:r>
            <a:r>
              <a:rPr lang="en-US" sz="240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omen still face various forms of social, economic and sexual oppression and exploitation</a:t>
            </a:r>
            <a:endParaRPr dirty="0"/>
          </a:p>
          <a:p>
            <a:pPr marL="739800" lvl="1" indent="-282240"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overturning of Roe vs Wade</a:t>
            </a:r>
          </a:p>
          <a:p>
            <a:pPr marL="739800" lvl="1" indent="-282240"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MeToo movement</a:t>
            </a:r>
          </a:p>
          <a:p>
            <a:pPr marL="739800" lvl="1" indent="-282240"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Poor performance in persecuting the crime of rape</a:t>
            </a:r>
          </a:p>
          <a:p>
            <a:pPr marL="739800" lvl="1" indent="-282240"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NiUnaMenos</a:t>
            </a: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against femicide</a:t>
            </a:r>
          </a:p>
          <a:p>
            <a:pPr marL="739800" lvl="1" indent="-282240"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r>
              <a:rPr lang="en-US" sz="2400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Workplace inequality </a:t>
            </a:r>
            <a:r>
              <a:rPr lang="en-US" sz="2400" u="sng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2"/>
              </a:rPr>
              <a:t>https://www.youtube.com/watch?v=40hhc0cjYyg</a:t>
            </a:r>
            <a:endParaRPr lang="en-US" sz="2400" dirty="0"/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endParaRPr lang="en-US" sz="2400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82600" indent="-282240">
              <a:lnSpc>
                <a:spcPct val="100000"/>
              </a:lnSpc>
              <a:spcAft>
                <a:spcPts val="600"/>
              </a:spcAft>
              <a:buClr>
                <a:srgbClr val="333333"/>
              </a:buClr>
              <a:buFont typeface="Arial"/>
              <a:buChar char="•"/>
            </a:pPr>
            <a:endParaRPr dirty="0"/>
          </a:p>
        </p:txBody>
      </p:sp>
      <p:sp>
        <p:nvSpPr>
          <p:cNvPr id="131" name="TextShape 2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Present relevance</a:t>
            </a:r>
            <a:endParaRPr dirty="0"/>
          </a:p>
        </p:txBody>
      </p:sp>
      <p:pic>
        <p:nvPicPr>
          <p:cNvPr id="2050" name="Picture 2" descr="Supreme Court overturns Roe v. Wade, ending right to abortion upheld for  decades : NPR">
            <a:extLst>
              <a:ext uri="{FF2B5EF4-FFF2-40B4-BE49-F238E27FC236}">
                <a16:creationId xmlns:a16="http://schemas.microsoft.com/office/drawing/2014/main" id="{B6E08BE7-62CC-F663-9C99-0B7D2292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88" y="1436915"/>
            <a:ext cx="3199012" cy="23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 Too' founder Tarana Burke joins Women's Fund of Central Ohio event">
            <a:extLst>
              <a:ext uri="{FF2B5EF4-FFF2-40B4-BE49-F238E27FC236}">
                <a16:creationId xmlns:a16="http://schemas.microsoft.com/office/drawing/2014/main" id="{29B3C229-0538-B1E2-FAA7-41034852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987" y="3927769"/>
            <a:ext cx="3199012" cy="22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779400" y="62640"/>
            <a:ext cx="7583040" cy="1282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8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The Second Sex</a:t>
            </a:r>
            <a:endParaRPr dirty="0"/>
          </a:p>
        </p:txBody>
      </p:sp>
      <p:pic>
        <p:nvPicPr>
          <p:cNvPr id="134" name="Content Placeholder 7"/>
          <p:cNvPicPr/>
          <p:nvPr/>
        </p:nvPicPr>
        <p:blipFill>
          <a:blip r:embed="rId2"/>
          <a:stretch/>
        </p:blipFill>
        <p:spPr>
          <a:xfrm>
            <a:off x="779400" y="2086407"/>
            <a:ext cx="3250080" cy="403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5" name="Content Placeholder 5"/>
          <p:cNvPicPr/>
          <p:nvPr/>
        </p:nvPicPr>
        <p:blipFill>
          <a:blip r:embed="rId3"/>
          <a:stretch/>
        </p:blipFill>
        <p:spPr>
          <a:xfrm>
            <a:off x="4570920" y="2086407"/>
            <a:ext cx="3741480" cy="403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637</Words>
  <Application>Microsoft Macintosh PowerPoint</Application>
  <PresentationFormat>On-screen Show (4:3)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Calisto MT</vt:lpstr>
      <vt:lpstr>Perpetua Titling MT</vt:lpstr>
      <vt:lpstr>Symbol</vt:lpstr>
      <vt:lpstr>Times New Roman</vt:lpstr>
      <vt:lpstr>Wingdings</vt:lpstr>
      <vt:lpstr>Office Theme</vt:lpstr>
      <vt:lpstr>Office Theme</vt:lpstr>
      <vt:lpstr>Precedent</vt:lpstr>
      <vt:lpstr>Simone de Beauvoir</vt:lpstr>
      <vt:lpstr>Who was Beauvoir?</vt:lpstr>
      <vt:lpstr>PowerPoint Presentation</vt:lpstr>
      <vt:lpstr>Life and times</vt:lpstr>
      <vt:lpstr>PowerPoint Presentation</vt:lpstr>
      <vt:lpstr>Life and times (cont.) </vt:lpstr>
      <vt:lpstr>Theoretical influences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</dc:title>
  <dc:creator>MM</dc:creator>
  <cp:lastModifiedBy>Masa Mrovlje</cp:lastModifiedBy>
  <cp:revision>302</cp:revision>
  <dcterms:created xsi:type="dcterms:W3CDTF">2014-01-21T07:11:58Z</dcterms:created>
  <dcterms:modified xsi:type="dcterms:W3CDTF">2023-11-04T18:58:27Z</dcterms:modified>
  <dc:language>sl-SI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